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31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747961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(1)3分米用分数表示是(       )米,用小数表示是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)米,它的计数单位是(                )。5厘米用分数表示是(        )米,用小数表示是(           )米,它的计数单位是(                 )。</a:t>
            </a:r>
          </a:p>
        </p:txBody>
      </p:sp>
      <p:sp>
        <p:nvSpPr>
          <p:cNvPr id="5" name="矩形 4"/>
          <p:cNvSpPr/>
          <p:nvPr/>
        </p:nvSpPr>
        <p:spPr>
          <a:xfrm>
            <a:off x="989965" y="2026549"/>
            <a:ext cx="11753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</a:p>
        </p:txBody>
      </p:sp>
      <p:sp>
        <p:nvSpPr>
          <p:cNvPr id="6" name="矩形 5"/>
          <p:cNvSpPr/>
          <p:nvPr/>
        </p:nvSpPr>
        <p:spPr>
          <a:xfrm>
            <a:off x="4932680" y="2026549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</a:p>
        </p:txBody>
      </p:sp>
      <p:sp>
        <p:nvSpPr>
          <p:cNvPr id="8" name="矩形 7"/>
          <p:cNvSpPr/>
          <p:nvPr/>
        </p:nvSpPr>
        <p:spPr>
          <a:xfrm>
            <a:off x="6012160" y="2602499"/>
            <a:ext cx="13195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4348480" y="1317254"/>
          <a:ext cx="5842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20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/>
        </p:nvGraphicFramePr>
        <p:xfrm>
          <a:off x="2339752" y="2602499"/>
          <a:ext cx="67183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3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267744" y="3250571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500048"/>
            <a:ext cx="8208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小数的计数单位是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),(              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每相邻两个计数单位之间的进率是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(3)(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0.01,0.9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0.1,0.56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4136682" y="1112827"/>
            <a:ext cx="24574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</a:p>
        </p:txBody>
      </p:sp>
      <p:sp>
        <p:nvSpPr>
          <p:cNvPr id="13" name="矩形 12"/>
          <p:cNvSpPr/>
          <p:nvPr/>
        </p:nvSpPr>
        <p:spPr>
          <a:xfrm>
            <a:off x="6594132" y="1071552"/>
            <a:ext cx="18935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百分之一</a:t>
            </a:r>
          </a:p>
        </p:txBody>
      </p:sp>
      <p:sp>
        <p:nvSpPr>
          <p:cNvPr id="14" name="矩形 13"/>
          <p:cNvSpPr/>
          <p:nvPr/>
        </p:nvSpPr>
        <p:spPr>
          <a:xfrm>
            <a:off x="928662" y="180878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千分之一</a:t>
            </a:r>
          </a:p>
        </p:txBody>
      </p:sp>
      <p:sp>
        <p:nvSpPr>
          <p:cNvPr id="15" name="矩形 14"/>
          <p:cNvSpPr/>
          <p:nvPr/>
        </p:nvSpPr>
        <p:spPr>
          <a:xfrm>
            <a:off x="5044732" y="180878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</a:p>
        </p:txBody>
      </p:sp>
      <p:sp>
        <p:nvSpPr>
          <p:cNvPr id="16" name="矩形 15"/>
          <p:cNvSpPr/>
          <p:nvPr/>
        </p:nvSpPr>
        <p:spPr>
          <a:xfrm>
            <a:off x="6571907" y="180878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7" name="矩形 16"/>
          <p:cNvSpPr/>
          <p:nvPr/>
        </p:nvSpPr>
        <p:spPr>
          <a:xfrm>
            <a:off x="856272" y="241457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8" name="矩形 17"/>
          <p:cNvSpPr/>
          <p:nvPr/>
        </p:nvSpPr>
        <p:spPr>
          <a:xfrm>
            <a:off x="959956" y="3015793"/>
            <a:ext cx="63072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9" name="矩形 18"/>
          <p:cNvSpPr/>
          <p:nvPr/>
        </p:nvSpPr>
        <p:spPr>
          <a:xfrm>
            <a:off x="1397292" y="364901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</a:t>
            </a:r>
          </a:p>
        </p:txBody>
      </p:sp>
      <p:sp>
        <p:nvSpPr>
          <p:cNvPr id="20" name="矩形 19"/>
          <p:cNvSpPr/>
          <p:nvPr/>
        </p:nvSpPr>
        <p:spPr>
          <a:xfrm>
            <a:off x="6673507" y="364901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21" name="矩形 20"/>
          <p:cNvSpPr/>
          <p:nvPr/>
        </p:nvSpPr>
        <p:spPr>
          <a:xfrm>
            <a:off x="3415957" y="4303702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y10.EPS" descr="id:214748937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1428742"/>
            <a:ext cx="5040412" cy="30718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0100" y="500048"/>
            <a:ext cx="60486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.看图写出小数。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071802" y="1428742"/>
            <a:ext cx="1198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</a:p>
        </p:txBody>
      </p:sp>
      <p:sp>
        <p:nvSpPr>
          <p:cNvPr id="16" name="矩形 15"/>
          <p:cNvSpPr/>
          <p:nvPr/>
        </p:nvSpPr>
        <p:spPr>
          <a:xfrm>
            <a:off x="4071934" y="3643320"/>
            <a:ext cx="1198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</a:p>
        </p:txBody>
      </p:sp>
      <p:sp>
        <p:nvSpPr>
          <p:cNvPr id="17" name="矩形 16"/>
          <p:cNvSpPr/>
          <p:nvPr/>
        </p:nvSpPr>
        <p:spPr>
          <a:xfrm>
            <a:off x="4500562" y="1500180"/>
            <a:ext cx="1198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1.75</a:t>
            </a:r>
          </a:p>
        </p:txBody>
      </p:sp>
      <p:sp>
        <p:nvSpPr>
          <p:cNvPr id="18" name="矩形 17"/>
          <p:cNvSpPr/>
          <p:nvPr/>
        </p:nvSpPr>
        <p:spPr>
          <a:xfrm>
            <a:off x="5159070" y="3643320"/>
            <a:ext cx="1198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</a:p>
        </p:txBody>
      </p:sp>
      <p:sp>
        <p:nvSpPr>
          <p:cNvPr id="19" name="矩形 18"/>
          <p:cNvSpPr/>
          <p:nvPr/>
        </p:nvSpPr>
        <p:spPr>
          <a:xfrm>
            <a:off x="6159202" y="1500180"/>
            <a:ext cx="1198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一个小数是由下面的数组成的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这个小数是多少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2643174" y="3571882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这个小数是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234.56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SS10.EPS" descr="id:21474893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571618"/>
            <a:ext cx="3928766" cy="1770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拼数游戏。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1,5,8,0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和小数点写小数。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全部用上且没有重复的数字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的三位小数。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000232" y="3500444"/>
            <a:ext cx="421484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0.185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0.815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0.851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0.581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拼数游戏。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1,5,8,0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和小数点写小数。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全部用上且没有重复的数字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的三位小数。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42910" y="3500444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5.108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5.801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5.018  5.081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8.105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8.150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8.051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8.501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8.510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找规律。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(1)0.1,0.3,0.5,0.7,(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(2)0.001,0.01,0.1,(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(3)0.1,0.2,0.3,0.5,0.8,(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),2.1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500430" y="142874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  <p:sp>
        <p:nvSpPr>
          <p:cNvPr id="5" name="矩形 4"/>
          <p:cNvSpPr/>
          <p:nvPr/>
        </p:nvSpPr>
        <p:spPr>
          <a:xfrm>
            <a:off x="3643306" y="207168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6" name="矩形 5"/>
          <p:cNvSpPr/>
          <p:nvPr/>
        </p:nvSpPr>
        <p:spPr>
          <a:xfrm>
            <a:off x="4143372" y="271462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小数的意义和读写法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小数的意义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奇思买了一个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元的文具盒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,12.60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元中的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4" name="矩形 3"/>
          <p:cNvSpPr/>
          <p:nvPr/>
        </p:nvSpPr>
        <p:spPr>
          <a:xfrm>
            <a:off x="2500298" y="121442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0010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整数部分是元数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十分位是角数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百分位是分数。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0.3+0.5=            1.8+2.7=          4.6-3.2=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17.8-2.9=           0.8-0.3=           4.8-3.6=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18.4+32.7=        10-0.9=            178+8.9=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21-19.4=            3.2+19.8=        48.7-12.8=</a:t>
            </a:r>
          </a:p>
        </p:txBody>
      </p:sp>
      <p:sp>
        <p:nvSpPr>
          <p:cNvPr id="17" name="矩形 16"/>
          <p:cNvSpPr/>
          <p:nvPr/>
        </p:nvSpPr>
        <p:spPr>
          <a:xfrm>
            <a:off x="1885866" y="915977"/>
            <a:ext cx="792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</a:p>
        </p:txBody>
      </p:sp>
      <p:sp>
        <p:nvSpPr>
          <p:cNvPr id="18" name="矩形 17"/>
          <p:cNvSpPr/>
          <p:nvPr/>
        </p:nvSpPr>
        <p:spPr>
          <a:xfrm>
            <a:off x="4715193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</a:p>
        </p:txBody>
      </p:sp>
      <p:sp>
        <p:nvSpPr>
          <p:cNvPr id="19" name="矩形 18"/>
          <p:cNvSpPr/>
          <p:nvPr/>
        </p:nvSpPr>
        <p:spPr>
          <a:xfrm>
            <a:off x="7164288" y="915566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</a:p>
        </p:txBody>
      </p:sp>
      <p:sp>
        <p:nvSpPr>
          <p:cNvPr id="20" name="矩形 19"/>
          <p:cNvSpPr/>
          <p:nvPr/>
        </p:nvSpPr>
        <p:spPr>
          <a:xfrm>
            <a:off x="1885700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14.9</a:t>
            </a:r>
          </a:p>
        </p:txBody>
      </p:sp>
      <p:sp>
        <p:nvSpPr>
          <p:cNvPr id="21" name="矩形 20"/>
          <p:cNvSpPr/>
          <p:nvPr/>
        </p:nvSpPr>
        <p:spPr>
          <a:xfrm>
            <a:off x="4607877" y="156363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</a:p>
        </p:txBody>
      </p:sp>
      <p:sp>
        <p:nvSpPr>
          <p:cNvPr id="22" name="矩形 21"/>
          <p:cNvSpPr/>
          <p:nvPr/>
        </p:nvSpPr>
        <p:spPr>
          <a:xfrm>
            <a:off x="7326013" y="158141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</a:p>
        </p:txBody>
      </p:sp>
      <p:sp>
        <p:nvSpPr>
          <p:cNvPr id="23" name="矩形 22"/>
          <p:cNvSpPr/>
          <p:nvPr/>
        </p:nvSpPr>
        <p:spPr>
          <a:xfrm>
            <a:off x="221234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51.1</a:t>
            </a:r>
          </a:p>
        </p:txBody>
      </p:sp>
      <p:sp>
        <p:nvSpPr>
          <p:cNvPr id="24" name="矩形 23"/>
          <p:cNvSpPr/>
          <p:nvPr/>
        </p:nvSpPr>
        <p:spPr>
          <a:xfrm>
            <a:off x="4607250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9.1</a:t>
            </a:r>
          </a:p>
        </p:txBody>
      </p:sp>
      <p:sp>
        <p:nvSpPr>
          <p:cNvPr id="25" name="矩形 24"/>
          <p:cNvSpPr/>
          <p:nvPr/>
        </p:nvSpPr>
        <p:spPr>
          <a:xfrm>
            <a:off x="744316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186.9</a:t>
            </a:r>
          </a:p>
        </p:txBody>
      </p:sp>
      <p:sp>
        <p:nvSpPr>
          <p:cNvPr id="26" name="矩形 25"/>
          <p:cNvSpPr/>
          <p:nvPr/>
        </p:nvSpPr>
        <p:spPr>
          <a:xfrm>
            <a:off x="1931035" y="285496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</a:p>
        </p:txBody>
      </p:sp>
      <p:sp>
        <p:nvSpPr>
          <p:cNvPr id="27" name="矩形 26"/>
          <p:cNvSpPr/>
          <p:nvPr/>
        </p:nvSpPr>
        <p:spPr>
          <a:xfrm>
            <a:off x="4899985" y="285444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</a:p>
        </p:txBody>
      </p:sp>
      <p:sp>
        <p:nvSpPr>
          <p:cNvPr id="28" name="矩形 27"/>
          <p:cNvSpPr/>
          <p:nvPr/>
        </p:nvSpPr>
        <p:spPr>
          <a:xfrm>
            <a:off x="759238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35.9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3549" y="1040114"/>
            <a:ext cx="807246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1.把下面的数分成两类。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0.71　　   0.96     　　0.1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分数: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小数:</a:t>
            </a:r>
          </a:p>
        </p:txBody>
      </p:sp>
      <p:sp>
        <p:nvSpPr>
          <p:cNvPr id="5" name="矩形 4"/>
          <p:cNvSpPr/>
          <p:nvPr/>
        </p:nvSpPr>
        <p:spPr>
          <a:xfrm>
            <a:off x="1713865" y="2979420"/>
            <a:ext cx="619442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0.71,0.96,0.1</a:t>
            </a:r>
          </a:p>
        </p:txBody>
      </p:sp>
      <p:graphicFrame>
        <p:nvGraphicFramePr>
          <p:cNvPr id="8" name="表格 7"/>
          <p:cNvGraphicFramePr/>
          <p:nvPr/>
        </p:nvGraphicFramePr>
        <p:xfrm>
          <a:off x="857250" y="168275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20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/>
        </p:nvGraphicFramePr>
        <p:xfrm>
          <a:off x="1481455" y="168275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/>
        </p:nvGraphicFramePr>
        <p:xfrm>
          <a:off x="3007360" y="168275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/>
        </p:nvGraphicFramePr>
        <p:xfrm>
          <a:off x="4953635" y="168275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/>
          <p:nvPr/>
        </p:nvGraphicFramePr>
        <p:xfrm>
          <a:off x="1713865" y="235204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/>
          <p:nvPr/>
        </p:nvGraphicFramePr>
        <p:xfrm>
          <a:off x="2426970" y="235204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/>
          <p:nvPr/>
        </p:nvGraphicFramePr>
        <p:xfrm>
          <a:off x="3217545" y="235204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/>
          <p:nvPr/>
        </p:nvGraphicFramePr>
        <p:xfrm>
          <a:off x="4085590" y="2352040"/>
          <a:ext cx="429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08063" y="926748"/>
            <a:ext cx="820891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2.将下面的小数化成分数,分数化成小数。</a:t>
            </a: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=(       )                   =(           )</a:t>
            </a: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=(           )       0.9=(      )</a:t>
            </a:r>
          </a:p>
          <a:p>
            <a:pPr algn="just">
              <a:lnSpc>
                <a:spcPct val="20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0.31=(         )            0.103=(            )</a:t>
            </a:r>
          </a:p>
        </p:txBody>
      </p:sp>
      <p:sp>
        <p:nvSpPr>
          <p:cNvPr id="10" name="矩形 9"/>
          <p:cNvSpPr/>
          <p:nvPr/>
        </p:nvSpPr>
        <p:spPr>
          <a:xfrm>
            <a:off x="2010410" y="1550035"/>
            <a:ext cx="11753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</a:p>
        </p:txBody>
      </p:sp>
      <p:graphicFrame>
        <p:nvGraphicFramePr>
          <p:cNvPr id="16" name="表格 15"/>
          <p:cNvGraphicFramePr/>
          <p:nvPr/>
        </p:nvGraphicFramePr>
        <p:xfrm>
          <a:off x="710565" y="1550035"/>
          <a:ext cx="683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/>
          <p:nvPr/>
        </p:nvGraphicFramePr>
        <p:xfrm>
          <a:off x="4086225" y="1550035"/>
          <a:ext cx="6838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8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/>
          <p:nvPr/>
        </p:nvGraphicFramePr>
        <p:xfrm>
          <a:off x="686435" y="2262505"/>
          <a:ext cx="88201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01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5286375" y="1550035"/>
            <a:ext cx="11753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0" name="矩形 19"/>
          <p:cNvSpPr/>
          <p:nvPr/>
        </p:nvSpPr>
        <p:spPr>
          <a:xfrm>
            <a:off x="2167255" y="2262505"/>
            <a:ext cx="13195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0.003</a:t>
            </a:r>
          </a:p>
        </p:txBody>
      </p:sp>
      <p:graphicFrame>
        <p:nvGraphicFramePr>
          <p:cNvPr id="21" name="表格 20"/>
          <p:cNvGraphicFramePr/>
          <p:nvPr/>
        </p:nvGraphicFramePr>
        <p:xfrm>
          <a:off x="5074920" y="2175510"/>
          <a:ext cx="5842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20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/>
          <p:nvPr/>
        </p:nvGraphicFramePr>
        <p:xfrm>
          <a:off x="1829435" y="2967990"/>
          <a:ext cx="67183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83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/>
          <p:nvPr/>
        </p:nvGraphicFramePr>
        <p:xfrm>
          <a:off x="5572132" y="2922278"/>
          <a:ext cx="9601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1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103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4414" y="571486"/>
            <a:ext cx="60486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.涂色表示下面各数。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2345055" y="3465830"/>
            <a:ext cx="499173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【提示】　答案不唯一。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1428742"/>
            <a:ext cx="4419605" cy="1743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TY63.EPS" descr="id:214750694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1500180"/>
            <a:ext cx="4327323" cy="1588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440" y="714362"/>
            <a:ext cx="87636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(1)小数就是比整数小的数。(       )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(2)0.5和0.50的大小相同,计数单位也相同。 (     )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(3)2.467是四位小数,它的计数单位是万分之一。(      )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(4)3.280是两位小数。	(       )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(5)由4个0.001和5个0.01组成的小数是0.054。(      )</a:t>
            </a:r>
          </a:p>
        </p:txBody>
      </p:sp>
      <p:sp>
        <p:nvSpPr>
          <p:cNvPr id="9" name="矩形 8"/>
          <p:cNvSpPr/>
          <p:nvPr/>
        </p:nvSpPr>
        <p:spPr>
          <a:xfrm>
            <a:off x="4869215" y="139191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10" name="矩形 9"/>
          <p:cNvSpPr/>
          <p:nvPr/>
        </p:nvSpPr>
        <p:spPr>
          <a:xfrm>
            <a:off x="7160295" y="2060572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3885" y="268477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305" y="3350257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95930" y="4000510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443</Words>
  <Application>WPS 演示</Application>
  <PresentationFormat>全屏显示(16:9)</PresentationFormat>
  <Paragraphs>141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313</cp:revision>
  <dcterms:created xsi:type="dcterms:W3CDTF">2018-12-06T02:32:00Z</dcterms:created>
  <dcterms:modified xsi:type="dcterms:W3CDTF">2020-12-04T05:51:21Z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